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8" r:id="rId5"/>
    <p:sldId id="472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293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Helvetica35-Thin" panose="020B0604020202020204" charset="0"/>
      <p:regular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Raleway" panose="020B0604020202020204" charset="0"/>
      <p:regular r:id="rId38"/>
      <p:bold r:id="rId39"/>
      <p:italic r:id="rId40"/>
      <p:boldItalic r:id="rId41"/>
    </p:embeddedFont>
    <p:embeddedFont>
      <p:font typeface="Raleway Light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  <p:cmAuthor id="4" name="José Ramos Sánchez" initials="JRS" lastIdx="2" clrIdx="3">
    <p:extLst>
      <p:ext uri="{19B8F6BF-5375-455C-9EA6-DF929625EA0E}">
        <p15:presenceInfo xmlns:p15="http://schemas.microsoft.com/office/powerpoint/2012/main" userId="S::jramos@plainconcepts.com::806ed3e3-174e-425b-8319-cb63e31018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FFDF79"/>
    <a:srgbClr val="FFEDB3"/>
    <a:srgbClr val="FFFFF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79032" autoAdjust="0"/>
  </p:normalViewPr>
  <p:slideViewPr>
    <p:cSldViewPr snapToGrid="0">
      <p:cViewPr>
        <p:scale>
          <a:sx n="66" d="100"/>
          <a:sy n="66" d="100"/>
        </p:scale>
        <p:origin x="1042" y="38"/>
      </p:cViewPr>
      <p:guideLst>
        <p:guide pos="1232"/>
        <p:guide orient="horz" pos="1706"/>
        <p:guide orient="horz" pos="3838"/>
        <p:guide orient="horz" pos="10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27/01/2020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usar cualquiera de estos eventos para enviar notificaciones o información a miles de clientes cada vez que se produce cualquiera de estos eventos.</a:t>
            </a:r>
          </a:p>
          <a:p>
            <a:endParaRPr lang="es-ES" dirty="0"/>
          </a:p>
          <a:p>
            <a:r>
              <a:rPr lang="es-ES" dirty="0"/>
              <a:t>Así pues, de una forma fácil podemos poner un output </a:t>
            </a:r>
            <a:r>
              <a:rPr lang="es-ES" dirty="0" err="1"/>
              <a:t>binding</a:t>
            </a:r>
            <a:r>
              <a:rPr lang="es-ES" dirty="0"/>
              <a:t> a la </a:t>
            </a:r>
            <a:r>
              <a:rPr lang="es-ES" dirty="0" err="1"/>
              <a:t>Function</a:t>
            </a:r>
            <a:r>
              <a:rPr lang="es-ES" dirty="0"/>
              <a:t> de tal forma que cada vez que se dispare, envíe un mensaje a todos los clientes conectados.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 la hora de configura nuestro servicio de </a:t>
            </a:r>
            <a:r>
              <a:rPr lang="es-ES" dirty="0" err="1"/>
              <a:t>SignalR</a:t>
            </a:r>
            <a:r>
              <a:rPr lang="es-ES" dirty="0"/>
              <a:t> en Azure es muy importante remarcar que hay que ponerlo en modo </a:t>
            </a:r>
            <a:r>
              <a:rPr lang="es-ES" dirty="0" err="1"/>
              <a:t>Serverless</a:t>
            </a:r>
            <a:r>
              <a:rPr lang="es-ES" dirty="0"/>
              <a:t> para poder trabajar con Azure </a:t>
            </a:r>
            <a:r>
              <a:rPr lang="es-ES" dirty="0" err="1"/>
              <a:t>Functions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Genera una gran carga de trabajo al servido (error 503 Servicio no disponible)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Seguimos usando peticiones HTTP para un proceso que NO está pensado para hacerlo así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parte de la especificación de HTML5 y no está soportado en todos los navegadores (por ejemplo, IE y Edge)</a:t>
            </a:r>
          </a:p>
          <a:p>
            <a:r>
              <a:rPr lang="es-ES" dirty="0"/>
              <a:t>Inconveniente: No está soportado en todos los navegadores, unidireccional, solo mensajes de texto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9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la técnica más efectiva. Es una técnica que proporcional un canal bidireccional sobre un único socket TCP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5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Estas técnicas que hemos descrito antes, que son técnicas a bajo nivel, se conocen en </a:t>
            </a:r>
            <a:r>
              <a:rPr lang="es-ES" dirty="0" err="1"/>
              <a:t>SignalR</a:t>
            </a:r>
            <a:r>
              <a:rPr lang="es-ES" dirty="0"/>
              <a:t> como transportes</a:t>
            </a:r>
          </a:p>
          <a:p>
            <a:r>
              <a:rPr lang="es-ES" dirty="0"/>
              <a:t>Un anillo para gobernarlos a todos...una librería para gobernar a todas las técnicas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negocia automáticamente el transporte que se usará, por defecto usará </a:t>
            </a:r>
            <a:r>
              <a:rPr lang="es-ES" dirty="0" err="1"/>
              <a:t>WebSockets</a:t>
            </a:r>
            <a:r>
              <a:rPr lang="es-ES" dirty="0"/>
              <a:t>.</a:t>
            </a:r>
          </a:p>
          <a:p>
            <a:r>
              <a:rPr lang="es-ES" dirty="0"/>
              <a:t>Como ya he comentado esto es un proceso totalmente transparente para nosotros.</a:t>
            </a:r>
          </a:p>
          <a:p>
            <a:r>
              <a:rPr lang="es-ES" dirty="0"/>
              <a:t>Nos podemos centrar en aprender a implementar </a:t>
            </a:r>
            <a:r>
              <a:rPr lang="es-ES" dirty="0" err="1"/>
              <a:t>SignalR</a:t>
            </a:r>
            <a:r>
              <a:rPr lang="es-ES" dirty="0"/>
              <a:t> y no es necesario que sepamos como implementar el resto.</a:t>
            </a:r>
          </a:p>
          <a:p>
            <a:endParaRPr lang="es-ES" dirty="0"/>
          </a:p>
          <a:p>
            <a:r>
              <a:rPr lang="es-ES" dirty="0"/>
              <a:t>Mensaje de texto basado en </a:t>
            </a:r>
            <a:r>
              <a:rPr lang="es-ES" dirty="0" err="1"/>
              <a:t>Json</a:t>
            </a:r>
            <a:r>
              <a:rPr lang="es-ES" dirty="0"/>
              <a:t> y/o binario basado en </a:t>
            </a:r>
            <a:r>
              <a:rPr lang="es-ES" dirty="0" err="1"/>
              <a:t>MessagePack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4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Hub es la clase que se encarga de coordinar la comunicación bidireccional entre el servidor y el cliente. Es en esta clase donde vamos a poder invocar funciones desde </a:t>
            </a:r>
            <a:r>
              <a:rPr lang="es-ES" dirty="0" err="1"/>
              <a:t>Javascript</a:t>
            </a:r>
            <a:r>
              <a:rPr lang="es-ES" dirty="0"/>
              <a:t>, en esta clase vamos a poner mandar un mensaje a los clientes y en este mensaje se va a indicar la función de JavaScript que quiero que se ejecute.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1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Pues básicamente lo que nos va a aportar usar Azure </a:t>
            </a:r>
            <a:r>
              <a:rPr lang="es-ES" dirty="0" err="1"/>
              <a:t>SignalR</a:t>
            </a:r>
            <a:r>
              <a:rPr lang="es-ES" dirty="0"/>
              <a:t> es que nos vamos a despreocupar totalmente de la infraestructura que necesitamos para nuestra aplicación.</a:t>
            </a:r>
          </a:p>
          <a:p>
            <a:endParaRPr lang="es-ES" dirty="0"/>
          </a:p>
          <a:p>
            <a:r>
              <a:rPr lang="es-ES" dirty="0"/>
              <a:t>Si pero pasar de usar </a:t>
            </a:r>
            <a:r>
              <a:rPr lang="es-ES" dirty="0" err="1"/>
              <a:t>SignalR</a:t>
            </a:r>
            <a:r>
              <a:rPr lang="es-ES" dirty="0"/>
              <a:t> de una forma </a:t>
            </a:r>
            <a:r>
              <a:rPr lang="es-ES" dirty="0" err="1"/>
              <a:t>autohospedada</a:t>
            </a:r>
            <a:r>
              <a:rPr lang="es-ES" dirty="0"/>
              <a:t> a usar Azure </a:t>
            </a:r>
            <a:r>
              <a:rPr lang="es-ES" dirty="0" err="1"/>
              <a:t>SignalR</a:t>
            </a:r>
            <a:r>
              <a:rPr lang="es-ES" dirty="0"/>
              <a:t> como un servicio administrado.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8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inMarca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000" y="1799999"/>
            <a:ext cx="1008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5999" y="719999"/>
            <a:ext cx="10080000" cy="720000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8" name="L-Shape 7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17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99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6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00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896000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5794" y="5350562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2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99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5999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641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99" y="3240000"/>
            <a:ext cx="5400000" cy="25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5999" y="216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860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000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976000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194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0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64451" y="2734057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chemeClr val="tx1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Gracias!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864451" y="3486532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adicional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1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64451" y="2734057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rgbClr val="FFFF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Gracias!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864451" y="3486532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adicional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3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cities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406" y="1708157"/>
            <a:ext cx="1905000" cy="1905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853222" y="1242580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Barcelona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708" y="1708157"/>
            <a:ext cx="19050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249" y="1708157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790" y="1708157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06" y="3371251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447" y="3371251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988" y="3371251"/>
            <a:ext cx="190500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201670" y="1242580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Bilbao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6313" y="5251199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err="1">
                <a:solidFill>
                  <a:schemeClr val="tx1"/>
                </a:solidFill>
                <a:latin typeface="+mj-lt"/>
              </a:rPr>
              <a:t>Dubai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119405" y="5251199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London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99882" y="124257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Madrid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314812" y="525120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Seattle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478284" y="1249672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Sevilla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25" name="L-Shape 24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10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1" y="466116"/>
            <a:ext cx="5077548" cy="5077548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328963" y="3530663"/>
            <a:ext cx="5403594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600" b="0" cap="all" baseline="0">
                <a:solidFill>
                  <a:srgbClr val="00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r>
              <a:rPr lang="es-ES" sz="1800" err="1"/>
              <a:t>text</a:t>
            </a:r>
            <a:endParaRPr lang="es-ES" sz="1800"/>
          </a:p>
        </p:txBody>
      </p:sp>
      <p:sp>
        <p:nvSpPr>
          <p:cNvPr id="4" name="L-Shape 3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207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0" pos="71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318076" y="3106728"/>
            <a:ext cx="8479699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cap="all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4" name="L-Shape 3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276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10080000" cy="720000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64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39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10080000" cy="720000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73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703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000" y="1800000"/>
            <a:ext cx="10079275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10079276" cy="720000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" name="L-Shape 1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06" r:id="rId3"/>
    <p:sldLayoutId id="2147483700" r:id="rId4"/>
    <p:sldLayoutId id="2147483678" r:id="rId5"/>
    <p:sldLayoutId id="2147483741" r:id="rId6"/>
    <p:sldLayoutId id="2147483701" r:id="rId7"/>
    <p:sldLayoutId id="2147483742" r:id="rId8"/>
    <p:sldLayoutId id="2147483679" r:id="rId9"/>
    <p:sldLayoutId id="2147483704" r:id="rId10"/>
    <p:sldLayoutId id="2147483702" r:id="rId11"/>
    <p:sldLayoutId id="2147483743" r:id="rId12"/>
    <p:sldLayoutId id="2147483707" r:id="rId13"/>
    <p:sldLayoutId id="2147483745" r:id="rId14"/>
    <p:sldLayoutId id="2147483744" r:id="rId15"/>
    <p:sldLayoutId id="2147483697" r:id="rId16"/>
    <p:sldLayoutId id="2147483703" r:id="rId17"/>
    <p:sldLayoutId id="2147483740" r:id="rId18"/>
    <p:sldLayoutId id="2147483746" r:id="rId19"/>
  </p:sldLayoutIdLst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Raleway Ligh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27986" y="3946425"/>
            <a:ext cx="7714413" cy="1200329"/>
          </a:xfrm>
        </p:spPr>
        <p:txBody>
          <a:bodyPr/>
          <a:lstStyle/>
          <a:p>
            <a:r>
              <a:rPr lang="es-ES" sz="3600" b="1" dirty="0"/>
              <a:t>Aplicaciones en tiempo real con </a:t>
            </a:r>
            <a:r>
              <a:rPr lang="es-ES" sz="3600" b="1" dirty="0" err="1"/>
              <a:t>signal</a:t>
            </a:r>
            <a:r>
              <a:rPr lang="es-ES" sz="3600" b="1" dirty="0"/>
              <a:t> r </a:t>
            </a:r>
            <a:r>
              <a:rPr lang="es-ES" sz="3600" b="1" dirty="0" err="1"/>
              <a:t>core</a:t>
            </a:r>
            <a:endParaRPr lang="es-ES" sz="36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29678A-116E-4DD0-A125-DEE1DE6B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700034"/>
            <a:ext cx="3061381" cy="30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C915B07-4D6D-46BF-AD26-7D02D8D26C95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01DB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 descr="Imagen relacionada">
            <a:extLst>
              <a:ext uri="{FF2B5EF4-FFF2-40B4-BE49-F238E27FC236}">
                <a16:creationId xmlns:a16="http://schemas.microsoft.com/office/drawing/2014/main" id="{321BE19E-2025-4B91-BC9E-E36AE947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9" y="1386334"/>
            <a:ext cx="5603896" cy="41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C9C19-A9C2-4D7B-8908-617E54A1F032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9344856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¿</a:t>
            </a:r>
            <a:r>
              <a:rPr lang="en-US" sz="3200" cap="all" dirty="0" err="1">
                <a:solidFill>
                  <a:schemeClr val="accent1"/>
                </a:solidFill>
                <a:latin typeface="Raleway Light"/>
              </a:rPr>
              <a:t>Qué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 </a:t>
            </a:r>
            <a:r>
              <a:rPr lang="en-US" sz="3200" cap="all" dirty="0" err="1">
                <a:solidFill>
                  <a:schemeClr val="accent1"/>
                </a:solidFill>
                <a:latin typeface="Raleway Light"/>
              </a:rPr>
              <a:t>nos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 </a:t>
            </a:r>
            <a:r>
              <a:rPr lang="en-US" sz="3200" cap="all" dirty="0" err="1">
                <a:solidFill>
                  <a:schemeClr val="accent1"/>
                </a:solidFill>
                <a:latin typeface="Raleway Light"/>
              </a:rPr>
              <a:t>aporta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 azure signal R?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58D30E-A829-498E-ACB8-FCBB1E4B3E54}"/>
              </a:ext>
            </a:extLst>
          </p:cNvPr>
          <p:cNvSpPr txBox="1"/>
          <p:nvPr/>
        </p:nvSpPr>
        <p:spPr>
          <a:xfrm>
            <a:off x="5038165" y="2419839"/>
            <a:ext cx="6807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Nos ayuda con:</a:t>
            </a:r>
          </a:p>
          <a:p>
            <a:r>
              <a:rPr lang="es-ES" sz="3200" dirty="0"/>
              <a:t>   * Escalabilidad (</a:t>
            </a:r>
            <a:r>
              <a:rPr lang="es-ES" sz="3200" dirty="0" err="1"/>
              <a:t>backplanes</a:t>
            </a:r>
            <a:r>
              <a:rPr lang="es-ES" sz="3200" dirty="0"/>
              <a:t>)</a:t>
            </a:r>
          </a:p>
          <a:p>
            <a:r>
              <a:rPr lang="es-ES" sz="3200" dirty="0"/>
              <a:t>   * Balanceo de cargas (</a:t>
            </a:r>
            <a:r>
              <a:rPr lang="es-ES" sz="3200" dirty="0" err="1"/>
              <a:t>sticky</a:t>
            </a:r>
            <a:r>
              <a:rPr lang="es-ES" sz="3200" dirty="0"/>
              <a:t> </a:t>
            </a:r>
            <a:r>
              <a:rPr lang="es-ES" sz="3200" dirty="0" err="1"/>
              <a:t>sessions</a:t>
            </a:r>
            <a:r>
              <a:rPr lang="es-ES" sz="3200" dirty="0"/>
              <a:t>)	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5C9516-29FE-4830-AA97-E64A6A08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4" y="1447445"/>
            <a:ext cx="4135981" cy="41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CFAD0F-1DC5-4FCB-B029-DBC84A80BC49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9344856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Signal r 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  <a:sym typeface="Wingdings" panose="05000000000000000000" pitchFamily="2" charset="2"/>
              </a:rPr>
              <a:t> azure signal R</a:t>
            </a:r>
            <a:endParaRPr lang="en-US" sz="3200" cap="all" dirty="0">
              <a:solidFill>
                <a:schemeClr val="accent1"/>
              </a:solidFill>
              <a:latin typeface="Raleway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03E8991-00AF-4415-BE13-8085C136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323"/>
            <a:ext cx="12192000" cy="2857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D7A1D8-B9C1-462A-A754-4CDD3B4B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4343576"/>
            <a:ext cx="10048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58799-74D9-4C2D-BC51-18924D252B47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9344856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Signal r 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  <a:sym typeface="Wingdings" panose="05000000000000000000" pitchFamily="2" charset="2"/>
              </a:rPr>
              <a:t> azure signal R</a:t>
            </a:r>
            <a:endParaRPr lang="en-US" sz="3200" cap="all" dirty="0">
              <a:solidFill>
                <a:schemeClr val="accent1"/>
              </a:solidFill>
              <a:latin typeface="Raleway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825F828-345D-4419-9658-7BDC82A7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9" y="1283010"/>
            <a:ext cx="10442222" cy="50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de a jugar">
            <a:extLst>
              <a:ext uri="{FF2B5EF4-FFF2-40B4-BE49-F238E27FC236}">
                <a16:creationId xmlns:a16="http://schemas.microsoft.com/office/drawing/2014/main" id="{DE9621C0-12DD-4F1D-A943-A3742361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63" y="1387739"/>
            <a:ext cx="3443343" cy="34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8EE9D991-F05E-4CD0-9BE1-3203F1F20298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01DB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BEEC08-DAEE-4DBD-8560-2F7FEFB90590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4000" cap="none" spc="-98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+mn-ea"/>
                <a:cs typeface="Segoe UI" pitchFamily="34" charset="0"/>
              </a:rPr>
              <a:t>https://signalrdemo1.azurewebsites.net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6E9FE01-CBD0-4C29-98B1-A57707096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67" y="1387739"/>
            <a:ext cx="3443342" cy="34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3D932-1B37-49D4-96BB-BCF0DCB46F8D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10774822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Azure functions y azure signal R</a:t>
            </a:r>
          </a:p>
        </p:txBody>
      </p:sp>
      <p:pic>
        <p:nvPicPr>
          <p:cNvPr id="5" name="Picture 2" descr="Resultado de imagen de azure functions and signalr">
            <a:extLst>
              <a:ext uri="{FF2B5EF4-FFF2-40B4-BE49-F238E27FC236}">
                <a16:creationId xmlns:a16="http://schemas.microsoft.com/office/drawing/2014/main" id="{A70FFB71-5300-4C02-B254-333C7091A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36" y="1996602"/>
            <a:ext cx="7181041" cy="38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3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F65502-4C85-46E4-9363-CFE0D0BBD1B0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10774822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Azure functions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09B4C4-ECB4-437D-9149-7AC1E422926D}"/>
              </a:ext>
            </a:extLst>
          </p:cNvPr>
          <p:cNvSpPr txBox="1"/>
          <p:nvPr/>
        </p:nvSpPr>
        <p:spPr>
          <a:xfrm>
            <a:off x="4661641" y="1284051"/>
            <a:ext cx="71864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Azure </a:t>
            </a:r>
            <a:r>
              <a:rPr lang="es-ES" sz="2000" dirty="0" err="1"/>
              <a:t>Function</a:t>
            </a:r>
            <a:r>
              <a:rPr lang="es-ES" sz="2000" dirty="0"/>
              <a:t> V2 se puede escribir código en C#, JavaScript, Java, F#, PowerShell, </a:t>
            </a:r>
            <a:r>
              <a:rPr lang="es-ES" sz="2000" dirty="0" err="1"/>
              <a:t>Phyton</a:t>
            </a:r>
            <a:r>
              <a:rPr lang="es-ES" sz="2000" dirty="0"/>
              <a:t>, …</a:t>
            </a:r>
          </a:p>
          <a:p>
            <a:endParaRPr lang="es-ES" sz="2000" dirty="0"/>
          </a:p>
          <a:p>
            <a:r>
              <a:rPr lang="es-ES" sz="2000" dirty="0"/>
              <a:t>Disparadores: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Solicitudes HTTP y </a:t>
            </a:r>
            <a:r>
              <a:rPr lang="es-ES" sz="2000" dirty="0" err="1"/>
              <a:t>WebHook</a:t>
            </a:r>
            <a:endParaRPr lang="es-E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TimeTrigger</a:t>
            </a:r>
            <a:endParaRPr lang="es-E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/>
              <a:t>Eventos de servicios de Azure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Event</a:t>
            </a:r>
            <a:r>
              <a:rPr lang="es-ES" sz="2000" dirty="0"/>
              <a:t> Hub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Event</a:t>
            </a:r>
            <a:r>
              <a:rPr lang="es-ES" sz="2000" dirty="0"/>
              <a:t> </a:t>
            </a:r>
            <a:r>
              <a:rPr lang="es-ES" sz="2000" dirty="0" err="1"/>
              <a:t>Grid</a:t>
            </a:r>
            <a:endParaRPr lang="es-E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Service</a:t>
            </a:r>
            <a:r>
              <a:rPr lang="es-ES" sz="2000" dirty="0"/>
              <a:t> 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/>
              <a:t>Cambios en Cosmos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/>
              <a:t>Eventos de </a:t>
            </a:r>
            <a:r>
              <a:rPr lang="es-ES" sz="2000" dirty="0" err="1"/>
              <a:t>storage</a:t>
            </a:r>
            <a:endParaRPr lang="es-ES" sz="20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QueueTrigger</a:t>
            </a:r>
            <a:endParaRPr lang="es-ES" sz="20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BlobTrigger</a:t>
            </a:r>
            <a:endParaRPr lang="es-ES" sz="2000" dirty="0"/>
          </a:p>
        </p:txBody>
      </p:sp>
      <p:pic>
        <p:nvPicPr>
          <p:cNvPr id="6" name="Picture 2" descr="Resultado de imagen de azure functions">
            <a:extLst>
              <a:ext uri="{FF2B5EF4-FFF2-40B4-BE49-F238E27FC236}">
                <a16:creationId xmlns:a16="http://schemas.microsoft.com/office/drawing/2014/main" id="{FC1038E1-1D52-4C6F-819B-38BF9A29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230" y="1398351"/>
            <a:ext cx="1036828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60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85C9C1-203C-4719-BF1C-EA34E3E473BE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10774822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 err="1">
                <a:solidFill>
                  <a:schemeClr val="accent1"/>
                </a:solidFill>
                <a:latin typeface="Raleway Light"/>
              </a:rPr>
              <a:t>Escenario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 de </a:t>
            </a:r>
            <a:r>
              <a:rPr lang="en-US" sz="3200" cap="all" dirty="0" err="1">
                <a:solidFill>
                  <a:schemeClr val="accent1"/>
                </a:solidFill>
                <a:latin typeface="Raleway Light"/>
              </a:rPr>
              <a:t>ejemplo</a:t>
            </a:r>
            <a:endParaRPr lang="en-US" sz="3200" cap="all" dirty="0">
              <a:solidFill>
                <a:schemeClr val="accent1"/>
              </a:solidFill>
              <a:latin typeface="Raleway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398A55-1AA3-49BB-99EE-60D553AE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1999670"/>
            <a:ext cx="1402202" cy="30558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3F86B5-D578-4CD9-AD98-F6BBF42F7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51" y="1998328"/>
            <a:ext cx="1417443" cy="3048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16FF7E-8F9F-42E5-91E3-8D41C200C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72" y="1999671"/>
            <a:ext cx="1402202" cy="304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C37BE1-6E56-4F1C-BF32-720489916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885" y="1895449"/>
            <a:ext cx="1767993" cy="3254022"/>
          </a:xfrm>
          <a:prstGeom prst="rect">
            <a:avLst/>
          </a:prstGeom>
        </p:spPr>
      </p:pic>
      <p:pic>
        <p:nvPicPr>
          <p:cNvPr id="9" name="Picture 2" descr="Resultado de imagen de event hub">
            <a:extLst>
              <a:ext uri="{FF2B5EF4-FFF2-40B4-BE49-F238E27FC236}">
                <a16:creationId xmlns:a16="http://schemas.microsoft.com/office/drawing/2014/main" id="{D0018D09-F1D1-44B3-B5CF-145887F6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41" y="3014844"/>
            <a:ext cx="552911" cy="5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F3912171-9F11-4375-A798-8654DE8430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7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373DDEF-0D2A-4093-8222-2258F5E64A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6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brir llave 11">
            <a:extLst>
              <a:ext uri="{FF2B5EF4-FFF2-40B4-BE49-F238E27FC236}">
                <a16:creationId xmlns:a16="http://schemas.microsoft.com/office/drawing/2014/main" id="{E8B4156D-FB4F-431F-B7E1-64AAA0AE30F3}"/>
              </a:ext>
            </a:extLst>
          </p:cNvPr>
          <p:cNvSpPr/>
          <p:nvPr/>
        </p:nvSpPr>
        <p:spPr>
          <a:xfrm>
            <a:off x="8285496" y="1855024"/>
            <a:ext cx="286871" cy="3334871"/>
          </a:xfrm>
          <a:prstGeom prst="leftBrace">
            <a:avLst/>
          </a:prstGeom>
          <a:ln>
            <a:solidFill>
              <a:srgbClr val="01D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EDCA87FA-85AF-434A-86D5-8DFA155B944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561" y="3810745"/>
            <a:ext cx="1542933" cy="966363"/>
          </a:xfrm>
          <a:prstGeom prst="bentConnector3">
            <a:avLst>
              <a:gd name="adj1" fmla="val -13773"/>
            </a:avLst>
          </a:prstGeom>
          <a:ln>
            <a:solidFill>
              <a:srgbClr val="01D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53229C-C528-4457-92A4-8D8ABEE00631}"/>
              </a:ext>
            </a:extLst>
          </p:cNvPr>
          <p:cNvSpPr txBox="1"/>
          <p:nvPr/>
        </p:nvSpPr>
        <p:spPr>
          <a:xfrm>
            <a:off x="2007272" y="3574054"/>
            <a:ext cx="140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Event</a:t>
            </a:r>
            <a:r>
              <a:rPr lang="es-ES" sz="1100" dirty="0">
                <a:solidFill>
                  <a:srgbClr val="5C2B7D"/>
                </a:solidFill>
              </a:rPr>
              <a:t> Hub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EDA3D34-158A-4801-9420-91568A79C476}"/>
              </a:ext>
            </a:extLst>
          </p:cNvPr>
          <p:cNvSpPr txBox="1"/>
          <p:nvPr/>
        </p:nvSpPr>
        <p:spPr>
          <a:xfrm>
            <a:off x="2568696" y="5333694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/>
              <a:t>Event</a:t>
            </a:r>
            <a:r>
              <a:rPr lang="es-ES" sz="1100" dirty="0"/>
              <a:t> Hub input </a:t>
            </a:r>
            <a:r>
              <a:rPr lang="es-ES" sz="1100" dirty="0" err="1"/>
              <a:t>binding</a:t>
            </a:r>
            <a:endParaRPr lang="es-ES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8AAF69E-AD83-4FDA-9079-F3DACEDC78D9}"/>
              </a:ext>
            </a:extLst>
          </p:cNvPr>
          <p:cNvSpPr txBox="1"/>
          <p:nvPr/>
        </p:nvSpPr>
        <p:spPr>
          <a:xfrm>
            <a:off x="4873345" y="5327219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Azure </a:t>
            </a:r>
            <a:r>
              <a:rPr lang="es-ES" sz="1100" dirty="0" err="1"/>
              <a:t>SignalR</a:t>
            </a:r>
            <a:r>
              <a:rPr lang="es-ES" sz="1100" dirty="0"/>
              <a:t> output </a:t>
            </a:r>
            <a:r>
              <a:rPr lang="es-ES" sz="1100" dirty="0" err="1"/>
              <a:t>binding</a:t>
            </a:r>
            <a:endParaRPr lang="es-ES" sz="11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4E781D-F1F0-41B0-B494-509D6C6A1C6F}"/>
              </a:ext>
            </a:extLst>
          </p:cNvPr>
          <p:cNvSpPr txBox="1"/>
          <p:nvPr/>
        </p:nvSpPr>
        <p:spPr>
          <a:xfrm>
            <a:off x="7163846" y="5333072"/>
            <a:ext cx="966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/>
              <a:t>Transport</a:t>
            </a:r>
            <a:endParaRPr lang="es-ES" sz="11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CC01836-79F1-46EF-AAE5-563244101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8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01D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428EC33C-E181-4B0F-A735-F1583B3033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7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01D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7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D27467-8A42-4F1A-BA8E-C96B3AD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12" y="4823596"/>
            <a:ext cx="10400376" cy="738664"/>
          </a:xfrm>
        </p:spPr>
        <p:txBody>
          <a:bodyPr/>
          <a:lstStyle/>
          <a:p>
            <a:pPr algn="ctr"/>
            <a:r>
              <a:rPr lang="es-ES" sz="4000" cap="none" spc="-98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+mn-ea"/>
                <a:cs typeface="Segoe UI" pitchFamily="34" charset="0"/>
              </a:rPr>
              <a:t>https://signalrdemo2.azurewebsites.net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DBF4AA-1822-42DA-AB6E-F09661CC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9" y="1386333"/>
            <a:ext cx="2758828" cy="345236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5ECBE61-8BC2-4A25-9DEF-F9380F988C2D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01DB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01E6F2-8321-4A42-B8A0-765D7A90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20" y="1392110"/>
            <a:ext cx="3418520" cy="34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n de TWITTER">
            <a:extLst>
              <a:ext uri="{FF2B5EF4-FFF2-40B4-BE49-F238E27FC236}">
                <a16:creationId xmlns:a16="http://schemas.microsoft.com/office/drawing/2014/main" id="{85A9EEE6-BD93-4768-AE30-F3A673B1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35" y="2572133"/>
            <a:ext cx="1221855" cy="121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A8A0C4-7C38-4FA9-A60F-5D219F301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2633" y="1373158"/>
            <a:ext cx="4791456" cy="682751"/>
          </a:xfrm>
        </p:spPr>
        <p:txBody>
          <a:bodyPr/>
          <a:lstStyle/>
          <a:p>
            <a:r>
              <a:rPr lang="es-ES" sz="8800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C69724-4CD5-4BD3-847E-4A4A92819C69}"/>
              </a:ext>
            </a:extLst>
          </p:cNvPr>
          <p:cNvSpPr/>
          <p:nvPr/>
        </p:nvSpPr>
        <p:spPr>
          <a:xfrm>
            <a:off x="2603502" y="3896494"/>
            <a:ext cx="7996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0070C0"/>
                </a:solidFill>
              </a:rPr>
              <a:t>jramos@plainconcepts.com</a:t>
            </a:r>
            <a:endParaRPr lang="es-ES" sz="48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74173A0-0AE5-4474-987E-79C4F12980B0}"/>
              </a:ext>
            </a:extLst>
          </p:cNvPr>
          <p:cNvSpPr/>
          <p:nvPr/>
        </p:nvSpPr>
        <p:spPr>
          <a:xfrm>
            <a:off x="2603502" y="2759704"/>
            <a:ext cx="28055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@</a:t>
            </a:r>
            <a:r>
              <a:rPr lang="es-ES" sz="4800" dirty="0" err="1">
                <a:solidFill>
                  <a:srgbClr val="0070C0"/>
                </a:solidFill>
              </a:rPr>
              <a:t>jrsrubio</a:t>
            </a:r>
            <a:endParaRPr lang="es-ES" sz="4800" dirty="0"/>
          </a:p>
        </p:txBody>
      </p:sp>
      <p:pic>
        <p:nvPicPr>
          <p:cNvPr id="14" name="Picture 6" descr="Resultado de imagen de email">
            <a:extLst>
              <a:ext uri="{FF2B5EF4-FFF2-40B4-BE49-F238E27FC236}">
                <a16:creationId xmlns:a16="http://schemas.microsoft.com/office/drawing/2014/main" id="{1C054A20-3DFC-40F8-A9AD-CA965261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02" y="3915629"/>
            <a:ext cx="865723" cy="8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AF031F5-5D1F-4090-934C-4532DA7047F6}"/>
              </a:ext>
            </a:extLst>
          </p:cNvPr>
          <p:cNvSpPr/>
          <p:nvPr/>
        </p:nvSpPr>
        <p:spPr>
          <a:xfrm>
            <a:off x="477314" y="5516081"/>
            <a:ext cx="11237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0070C0"/>
                </a:solidFill>
              </a:rPr>
              <a:t>github.com/jrsrubio-charlas/AplicacionesTiempoRealSignalRCore</a:t>
            </a:r>
          </a:p>
        </p:txBody>
      </p:sp>
    </p:spTree>
    <p:extLst>
      <p:ext uri="{BB962C8B-B14F-4D97-AF65-F5344CB8AC3E}">
        <p14:creationId xmlns:p14="http://schemas.microsoft.com/office/powerpoint/2010/main" val="289705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Resultado de imagen de email">
            <a:extLst>
              <a:ext uri="{FF2B5EF4-FFF2-40B4-BE49-F238E27FC236}">
                <a16:creationId xmlns:a16="http://schemas.microsoft.com/office/drawing/2014/main" id="{EFE197BB-1E14-4EF4-92C2-589F48B8F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3" y="4801608"/>
            <a:ext cx="661286" cy="66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n de TWITTER">
            <a:extLst>
              <a:ext uri="{FF2B5EF4-FFF2-40B4-BE49-F238E27FC236}">
                <a16:creationId xmlns:a16="http://schemas.microsoft.com/office/drawing/2014/main" id="{326E4949-F4B7-4A84-9257-7F815098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48" y="4100730"/>
            <a:ext cx="693547" cy="6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5D1F81B-FF4C-4848-8608-3AD50E29A3B4}"/>
              </a:ext>
            </a:extLst>
          </p:cNvPr>
          <p:cNvSpPr txBox="1">
            <a:spLocks/>
          </p:cNvSpPr>
          <p:nvPr/>
        </p:nvSpPr>
        <p:spPr>
          <a:xfrm>
            <a:off x="1305400" y="1204289"/>
            <a:ext cx="6835299" cy="691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Jose Ramos Sánchez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84D5625F-D2CC-47FB-B9C1-41622B27D033}"/>
              </a:ext>
            </a:extLst>
          </p:cNvPr>
          <p:cNvSpPr txBox="1">
            <a:spLocks/>
          </p:cNvSpPr>
          <p:nvPr/>
        </p:nvSpPr>
        <p:spPr>
          <a:xfrm>
            <a:off x="1307314" y="2074261"/>
            <a:ext cx="6482764" cy="181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chemeClr val="tx1"/>
                </a:solidFill>
              </a:rPr>
              <a:t>Software Developer Engineer</a:t>
            </a:r>
          </a:p>
          <a:p>
            <a:pPr marL="0" indent="0">
              <a:buFont typeface="Arial" pitchFamily="34" charset="0"/>
              <a:buNone/>
            </a:pPr>
            <a:endParaRPr lang="en-US" sz="4000" b="1" dirty="0">
              <a:solidFill>
                <a:schemeClr val="tx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chemeClr val="tx1"/>
                </a:solidFill>
              </a:rPr>
              <a:t>Plain Concepts Barcelona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79AEE83-61EE-4200-B541-569BF540E266}"/>
              </a:ext>
            </a:extLst>
          </p:cNvPr>
          <p:cNvSpPr txBox="1"/>
          <p:nvPr/>
        </p:nvSpPr>
        <p:spPr>
          <a:xfrm>
            <a:off x="2192357" y="426200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s-ES" dirty="0" err="1">
                <a:solidFill>
                  <a:srgbClr val="0070C0"/>
                </a:solidFill>
              </a:rPr>
              <a:t>jrsrubio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F6A4B85-E76C-454D-A2B1-914BFF0F210B}"/>
              </a:ext>
            </a:extLst>
          </p:cNvPr>
          <p:cNvSpPr txBox="1"/>
          <p:nvPr/>
        </p:nvSpPr>
        <p:spPr>
          <a:xfrm>
            <a:off x="2192357" y="4947849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jramos@plainconcepts.com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D23C610-C200-4608-95D4-2C2BCB22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40" y="692868"/>
            <a:ext cx="2736132" cy="27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6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6246" y="2018178"/>
            <a:ext cx="4791456" cy="682751"/>
          </a:xfrm>
        </p:spPr>
        <p:txBody>
          <a:bodyPr/>
          <a:lstStyle/>
          <a:p>
            <a:r>
              <a:rPr lang="es-ES" sz="4000"/>
              <a:t>Plain </a:t>
            </a:r>
            <a:r>
              <a:rPr lang="es-ES" sz="4000" err="1"/>
              <a:t>concepts</a:t>
            </a:r>
            <a:endParaRPr lang="es-ES" sz="40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/>
              <a:t>www.plainconcepts.com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64451" y="4384890"/>
            <a:ext cx="4791456" cy="682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0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info@plainconcepts.com</a:t>
            </a:r>
          </a:p>
        </p:txBody>
      </p:sp>
    </p:spTree>
    <p:extLst>
      <p:ext uri="{BB962C8B-B14F-4D97-AF65-F5344CB8AC3E}">
        <p14:creationId xmlns:p14="http://schemas.microsoft.com/office/powerpoint/2010/main" val="405533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31F13B6-7734-4276-9FCE-0EE386554105}"/>
              </a:ext>
            </a:extLst>
          </p:cNvPr>
          <p:cNvSpPr txBox="1"/>
          <p:nvPr/>
        </p:nvSpPr>
        <p:spPr>
          <a:xfrm>
            <a:off x="343893" y="55904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cap="all" dirty="0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Regular HTTP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BA65A4D-F0D9-4DDD-8BBC-FC483AFE9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6" y="2232662"/>
            <a:ext cx="8637255" cy="2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40DCE0-AC4A-43BC-B3B8-ED1DC8C428F6}"/>
              </a:ext>
            </a:extLst>
          </p:cNvPr>
          <p:cNvSpPr txBox="1"/>
          <p:nvPr/>
        </p:nvSpPr>
        <p:spPr>
          <a:xfrm>
            <a:off x="343893" y="55904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cap="all" dirty="0" err="1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Polling</a:t>
            </a:r>
            <a:endParaRPr lang="es-ES" sz="3200" cap="all" dirty="0">
              <a:solidFill>
                <a:schemeClr val="accent1"/>
              </a:solidFill>
              <a:latin typeface="Raleway Light"/>
              <a:ea typeface="+mj-ea"/>
              <a:cs typeface="+mj-cs"/>
            </a:endParaRPr>
          </a:p>
        </p:txBody>
      </p:sp>
      <p:pic>
        <p:nvPicPr>
          <p:cNvPr id="5" name="Picture 4" descr="Ajax Polling">
            <a:extLst>
              <a:ext uri="{FF2B5EF4-FFF2-40B4-BE49-F238E27FC236}">
                <a16:creationId xmlns:a16="http://schemas.microsoft.com/office/drawing/2014/main" id="{E1A800B4-447D-45A9-903B-A68D2BB3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7" y="1239994"/>
            <a:ext cx="8624047" cy="48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28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76FE911-C584-43BA-B218-B559D5914F34}"/>
              </a:ext>
            </a:extLst>
          </p:cNvPr>
          <p:cNvSpPr txBox="1"/>
          <p:nvPr/>
        </p:nvSpPr>
        <p:spPr>
          <a:xfrm>
            <a:off x="343894" y="55904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cap="all" dirty="0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Long </a:t>
            </a:r>
            <a:r>
              <a:rPr lang="es-ES" sz="3200" cap="all" dirty="0" err="1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Polling</a:t>
            </a:r>
            <a:endParaRPr lang="es-ES" sz="3200" cap="all" dirty="0">
              <a:solidFill>
                <a:schemeClr val="accent1"/>
              </a:solidFill>
              <a:latin typeface="Raleway Light"/>
              <a:ea typeface="+mj-ea"/>
              <a:cs typeface="+mj-cs"/>
            </a:endParaRPr>
          </a:p>
        </p:txBody>
      </p:sp>
      <p:pic>
        <p:nvPicPr>
          <p:cNvPr id="5" name="Picture 2" descr="Ajax Long-Polling">
            <a:extLst>
              <a:ext uri="{FF2B5EF4-FFF2-40B4-BE49-F238E27FC236}">
                <a16:creationId xmlns:a16="http://schemas.microsoft.com/office/drawing/2014/main" id="{1A2632AB-47EA-4B8A-8679-30D8AAB8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86" y="1237349"/>
            <a:ext cx="8617747" cy="4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6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8FD9AA7-E080-4021-96BB-8FDB1DA055B1}"/>
              </a:ext>
            </a:extLst>
          </p:cNvPr>
          <p:cNvSpPr txBox="1"/>
          <p:nvPr/>
        </p:nvSpPr>
        <p:spPr>
          <a:xfrm>
            <a:off x="332841" y="555836"/>
            <a:ext cx="1079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cap="all" dirty="0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Server </a:t>
            </a:r>
            <a:r>
              <a:rPr lang="es-ES" sz="3200" cap="all" dirty="0" err="1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Sent</a:t>
            </a:r>
            <a:r>
              <a:rPr lang="es-ES" sz="3200" cap="all" dirty="0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 </a:t>
            </a:r>
            <a:r>
              <a:rPr lang="es-ES" sz="3200" cap="all" dirty="0" err="1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Events</a:t>
            </a:r>
            <a:r>
              <a:rPr lang="es-ES" sz="3200" cap="all" dirty="0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 (SSE) / </a:t>
            </a:r>
            <a:r>
              <a:rPr lang="es-ES" sz="3200" cap="all" dirty="0" err="1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EventSource</a:t>
            </a:r>
            <a:endParaRPr lang="es-ES" sz="3200" cap="all" dirty="0">
              <a:solidFill>
                <a:schemeClr val="accent1"/>
              </a:solidFill>
              <a:latin typeface="Raleway Light"/>
              <a:ea typeface="+mj-ea"/>
              <a:cs typeface="+mj-cs"/>
            </a:endParaRPr>
          </a:p>
        </p:txBody>
      </p:sp>
      <p:pic>
        <p:nvPicPr>
          <p:cNvPr id="5" name="Picture 2" descr="HTML5 SSE">
            <a:extLst>
              <a:ext uri="{FF2B5EF4-FFF2-40B4-BE49-F238E27FC236}">
                <a16:creationId xmlns:a16="http://schemas.microsoft.com/office/drawing/2014/main" id="{4D5881AD-ED8B-493C-AD2F-9D6185D4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1228296"/>
            <a:ext cx="8645827" cy="48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8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BC78E84-FDA2-46C7-8AB3-CCC265FEE467}"/>
              </a:ext>
            </a:extLst>
          </p:cNvPr>
          <p:cNvSpPr txBox="1"/>
          <p:nvPr/>
        </p:nvSpPr>
        <p:spPr>
          <a:xfrm>
            <a:off x="343893" y="55904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cap="all" dirty="0" err="1">
                <a:solidFill>
                  <a:schemeClr val="accent1"/>
                </a:solidFill>
                <a:latin typeface="Raleway Light"/>
                <a:ea typeface="+mj-ea"/>
                <a:cs typeface="+mj-cs"/>
              </a:rPr>
              <a:t>WebSockets</a:t>
            </a:r>
            <a:endParaRPr lang="es-ES" sz="3200" cap="all" dirty="0">
              <a:solidFill>
                <a:schemeClr val="accent1"/>
              </a:solidFill>
              <a:latin typeface="Raleway Light"/>
              <a:ea typeface="+mj-ea"/>
              <a:cs typeface="+mj-cs"/>
            </a:endParaRPr>
          </a:p>
        </p:txBody>
      </p:sp>
      <p:pic>
        <p:nvPicPr>
          <p:cNvPr id="5" name="Picture 2" descr="HTML5 WebSockets">
            <a:extLst>
              <a:ext uri="{FF2B5EF4-FFF2-40B4-BE49-F238E27FC236}">
                <a16:creationId xmlns:a16="http://schemas.microsoft.com/office/drawing/2014/main" id="{03C6B552-BA83-44E0-8B5E-68DF26E5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56" y="1246890"/>
            <a:ext cx="8616253" cy="48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7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C0A3BA-A4D7-4ABE-A766-0FF8B2DFAA84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5277333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¿</a:t>
            </a:r>
            <a:r>
              <a:rPr lang="en-US" sz="3200" cap="all" dirty="0" err="1">
                <a:solidFill>
                  <a:schemeClr val="accent1"/>
                </a:solidFill>
                <a:latin typeface="Raleway Light"/>
              </a:rPr>
              <a:t>Qué</a:t>
            </a:r>
            <a:r>
              <a:rPr lang="en-US" sz="3200" cap="all" dirty="0">
                <a:solidFill>
                  <a:schemeClr val="accent1"/>
                </a:solidFill>
                <a:latin typeface="Raleway Light"/>
              </a:rPr>
              <a:t> es signal R?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B66C0-0B30-4CF0-9C2C-52B9D8BC3F32}"/>
              </a:ext>
            </a:extLst>
          </p:cNvPr>
          <p:cNvSpPr txBox="1"/>
          <p:nvPr/>
        </p:nvSpPr>
        <p:spPr>
          <a:xfrm flipH="1">
            <a:off x="344782" y="1284051"/>
            <a:ext cx="115033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 una librería que nos permite conectar en nuestras aplicaciones, la capa de </a:t>
            </a:r>
            <a:r>
              <a:rPr lang="es-ES" sz="2800" dirty="0" err="1"/>
              <a:t>backend</a:t>
            </a:r>
            <a:r>
              <a:rPr lang="es-ES" sz="2800" dirty="0"/>
              <a:t> con el cliente (en ambas direcciones), en tiempo real y sin necesidad de que el cliente realice una petición y sin tener que recargar la pantalla.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A26B5F-7F1C-4135-A566-569D029EB49E}"/>
              </a:ext>
            </a:extLst>
          </p:cNvPr>
          <p:cNvSpPr txBox="1"/>
          <p:nvPr/>
        </p:nvSpPr>
        <p:spPr>
          <a:xfrm>
            <a:off x="6104965" y="4879094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WebSockets</a:t>
            </a:r>
            <a:endParaRPr lang="es-ES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7C659A1-5740-4523-A0A9-922890EF3E7B}"/>
              </a:ext>
            </a:extLst>
          </p:cNvPr>
          <p:cNvSpPr txBox="1"/>
          <p:nvPr/>
        </p:nvSpPr>
        <p:spPr>
          <a:xfrm>
            <a:off x="6105940" y="4151589"/>
            <a:ext cx="501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Server </a:t>
            </a:r>
            <a:r>
              <a:rPr lang="es-ES" sz="3200" dirty="0" err="1"/>
              <a:t>Sent</a:t>
            </a:r>
            <a:r>
              <a:rPr lang="es-ES" sz="3200" dirty="0"/>
              <a:t> </a:t>
            </a:r>
            <a:r>
              <a:rPr lang="es-ES" sz="3200" dirty="0" err="1"/>
              <a:t>Events</a:t>
            </a:r>
            <a:r>
              <a:rPr lang="es-ES" sz="3200" dirty="0"/>
              <a:t> (SSE)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C75B89-E57A-45FA-A723-9EB24D82136E}"/>
              </a:ext>
            </a:extLst>
          </p:cNvPr>
          <p:cNvSpPr txBox="1"/>
          <p:nvPr/>
        </p:nvSpPr>
        <p:spPr>
          <a:xfrm>
            <a:off x="6104965" y="3437965"/>
            <a:ext cx="397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Long </a:t>
            </a:r>
            <a:r>
              <a:rPr lang="es-ES" sz="3200" dirty="0" err="1"/>
              <a:t>Polling</a:t>
            </a:r>
            <a:endParaRPr lang="es-ES" sz="3200" dirty="0"/>
          </a:p>
        </p:txBody>
      </p:sp>
      <p:pic>
        <p:nvPicPr>
          <p:cNvPr id="9" name="Picture 8" descr="Resultado de imagen de lord of the rings ring">
            <a:extLst>
              <a:ext uri="{FF2B5EF4-FFF2-40B4-BE49-F238E27FC236}">
                <a16:creationId xmlns:a16="http://schemas.microsoft.com/office/drawing/2014/main" id="{5FFE9A3F-044A-45C6-A1A5-27904B33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" y="3061392"/>
            <a:ext cx="3691719" cy="31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5CE852C-B4E7-4CC6-B491-B41D539AC2FE}"/>
              </a:ext>
            </a:extLst>
          </p:cNvPr>
          <p:cNvSpPr txBox="1"/>
          <p:nvPr/>
        </p:nvSpPr>
        <p:spPr>
          <a:xfrm flipH="1">
            <a:off x="343139" y="4160594"/>
            <a:ext cx="4386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¿Pero que tecnología usa?</a:t>
            </a:r>
          </a:p>
        </p:txBody>
      </p:sp>
    </p:spTree>
    <p:extLst>
      <p:ext uri="{BB962C8B-B14F-4D97-AF65-F5344CB8AC3E}">
        <p14:creationId xmlns:p14="http://schemas.microsoft.com/office/powerpoint/2010/main" val="265120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DF1D5C-9D95-4208-A060-08C7AB3B417C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8641081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rgbClr val="00DBFF"/>
                </a:solidFill>
                <a:latin typeface="Raleway Light"/>
              </a:rPr>
              <a:t>¿</a:t>
            </a:r>
            <a:r>
              <a:rPr lang="en-US" sz="3200" cap="all" dirty="0" err="1">
                <a:solidFill>
                  <a:srgbClr val="00DBFF"/>
                </a:solidFill>
                <a:latin typeface="Raleway Light"/>
              </a:rPr>
              <a:t>Cómo</a:t>
            </a:r>
            <a:r>
              <a:rPr lang="en-US" sz="3200" cap="all" dirty="0">
                <a:solidFill>
                  <a:srgbClr val="00DBFF"/>
                </a:solidFill>
                <a:latin typeface="Raleway Light"/>
              </a:rPr>
              <a:t> </a:t>
            </a:r>
            <a:r>
              <a:rPr lang="en-US" sz="3200" cap="all" dirty="0" err="1">
                <a:solidFill>
                  <a:srgbClr val="00DBFF"/>
                </a:solidFill>
                <a:latin typeface="Raleway Light"/>
              </a:rPr>
              <a:t>funciona</a:t>
            </a:r>
            <a:r>
              <a:rPr lang="en-US" sz="3200" cap="all" dirty="0">
                <a:solidFill>
                  <a:srgbClr val="00DBFF"/>
                </a:solidFill>
                <a:latin typeface="Raleway Light"/>
              </a:rPr>
              <a:t> </a:t>
            </a:r>
            <a:r>
              <a:rPr lang="en-US" sz="3200" cap="all" dirty="0" err="1">
                <a:solidFill>
                  <a:srgbClr val="00DBFF"/>
                </a:solidFill>
                <a:latin typeface="Raleway Light"/>
              </a:rPr>
              <a:t>SIgnal</a:t>
            </a:r>
            <a:r>
              <a:rPr lang="en-US" sz="3200" cap="all" dirty="0">
                <a:solidFill>
                  <a:srgbClr val="00DBFF"/>
                </a:solidFill>
                <a:latin typeface="Raleway Light"/>
              </a:rPr>
              <a:t> R?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ADB436-C8C6-4501-9DEC-338C706C8473}"/>
              </a:ext>
            </a:extLst>
          </p:cNvPr>
          <p:cNvSpPr txBox="1">
            <a:spLocks/>
          </p:cNvSpPr>
          <p:nvPr/>
        </p:nvSpPr>
        <p:spPr>
          <a:xfrm>
            <a:off x="890538" y="3432626"/>
            <a:ext cx="3213847" cy="1232647"/>
          </a:xfrm>
          <a:prstGeom prst="rect">
            <a:avLst/>
          </a:prstGeom>
          <a:noFill/>
          <a:ln w="63500">
            <a:solidFill>
              <a:srgbClr val="01DBFF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 err="1"/>
              <a:t>WebSockets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C512FA-1E4C-4EB0-85A5-C5DC3BBB5FD4}"/>
              </a:ext>
            </a:extLst>
          </p:cNvPr>
          <p:cNvSpPr txBox="1">
            <a:spLocks/>
          </p:cNvSpPr>
          <p:nvPr/>
        </p:nvSpPr>
        <p:spPr>
          <a:xfrm>
            <a:off x="4471938" y="3432625"/>
            <a:ext cx="3213847" cy="1232647"/>
          </a:xfrm>
          <a:prstGeom prst="rect">
            <a:avLst/>
          </a:prstGeom>
          <a:noFill/>
          <a:ln w="63500">
            <a:solidFill>
              <a:srgbClr val="01DBFF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/>
              <a:t>Events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44D9FD-AD51-4184-85EC-9F61635A1EF2}"/>
              </a:ext>
            </a:extLst>
          </p:cNvPr>
          <p:cNvSpPr txBox="1">
            <a:spLocks/>
          </p:cNvSpPr>
          <p:nvPr/>
        </p:nvSpPr>
        <p:spPr>
          <a:xfrm>
            <a:off x="8053338" y="3432624"/>
            <a:ext cx="3213847" cy="1232647"/>
          </a:xfrm>
          <a:prstGeom prst="rect">
            <a:avLst/>
          </a:prstGeom>
          <a:noFill/>
          <a:ln w="63500">
            <a:solidFill>
              <a:srgbClr val="01DBFF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/>
              <a:t>Long </a:t>
            </a:r>
            <a:r>
              <a:rPr lang="es-ES" dirty="0" err="1"/>
              <a:t>Polling</a:t>
            </a:r>
            <a:endParaRPr lang="es-ES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C84EABE-EBDE-484C-B6B2-D74301120B1E}"/>
              </a:ext>
            </a:extLst>
          </p:cNvPr>
          <p:cNvSpPr/>
          <p:nvPr/>
        </p:nvSpPr>
        <p:spPr>
          <a:xfrm>
            <a:off x="890538" y="1984182"/>
            <a:ext cx="10376647" cy="967740"/>
          </a:xfrm>
          <a:prstGeom prst="rightArrow">
            <a:avLst/>
          </a:prstGeom>
          <a:solidFill>
            <a:srgbClr val="01DBFF"/>
          </a:solidFill>
          <a:ln>
            <a:solidFill>
              <a:srgbClr val="01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Mecanismo de respaldo</a:t>
            </a:r>
          </a:p>
        </p:txBody>
      </p:sp>
    </p:spTree>
    <p:extLst>
      <p:ext uri="{BB962C8B-B14F-4D97-AF65-F5344CB8AC3E}">
        <p14:creationId xmlns:p14="http://schemas.microsoft.com/office/powerpoint/2010/main" val="19834854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Custom Plain">
      <a:dk1>
        <a:srgbClr val="17212D"/>
      </a:dk1>
      <a:lt1>
        <a:srgbClr val="E7ECEF"/>
      </a:lt1>
      <a:dk2>
        <a:srgbClr val="17212D"/>
      </a:dk2>
      <a:lt2>
        <a:srgbClr val="E7ECEF"/>
      </a:lt2>
      <a:accent1>
        <a:srgbClr val="00DBFF"/>
      </a:accent1>
      <a:accent2>
        <a:srgbClr val="5697A4"/>
      </a:accent2>
      <a:accent3>
        <a:srgbClr val="92D050"/>
      </a:accent3>
      <a:accent4>
        <a:srgbClr val="17212D"/>
      </a:accent4>
      <a:accent5>
        <a:srgbClr val="61676E"/>
      </a:accent5>
      <a:accent6>
        <a:srgbClr val="91959C"/>
      </a:accent6>
      <a:hlink>
        <a:srgbClr val="00DBFF"/>
      </a:hlink>
      <a:folHlink>
        <a:srgbClr val="0080FF"/>
      </a:folHlink>
    </a:clrScheme>
    <a:fontScheme name="Custom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EDCF03A94AC49921C3ABB7BDFCB3F" ma:contentTypeVersion="2" ma:contentTypeDescription="Create a new document." ma:contentTypeScope="" ma:versionID="c7a6a286c8d6145848d913063d60edc5">
  <xsd:schema xmlns:xsd="http://www.w3.org/2001/XMLSchema" xmlns:xs="http://www.w3.org/2001/XMLSchema" xmlns:p="http://schemas.microsoft.com/office/2006/metadata/properties" xmlns:ns2="204b01a4-1b46-4c78-96b4-48c9e96830a3" targetNamespace="http://schemas.microsoft.com/office/2006/metadata/properties" ma:root="true" ma:fieldsID="21ec870ac1ead7621c68ba89b76a63d5" ns2:_="">
    <xsd:import namespace="204b01a4-1b46-4c78-96b4-48c9e96830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4b01a4-1b46-4c78-96b4-48c9e9683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77C9E3-1B06-46F1-B79D-4B433ADBAE5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204b01a4-1b46-4c78-96b4-48c9e96830a3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BB1DA7B-A53A-4A30-9359-E3A23035FA98}">
  <ds:schemaRefs>
    <ds:schemaRef ds:uri="204b01a4-1b46-4c78-96b4-48c9e96830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16388</TotalTime>
  <Words>662</Words>
  <Application>Microsoft Office PowerPoint</Application>
  <PresentationFormat>Panorámica</PresentationFormat>
  <Paragraphs>90</Paragraphs>
  <Slides>20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Calibri Light</vt:lpstr>
      <vt:lpstr>Open Sans</vt:lpstr>
      <vt:lpstr>Raleway</vt:lpstr>
      <vt:lpstr>Calibri</vt:lpstr>
      <vt:lpstr>Arial</vt:lpstr>
      <vt:lpstr>Helvetica35-Thin</vt:lpstr>
      <vt:lpstr>Raleway Light</vt:lpstr>
      <vt:lpstr>ThemeLight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https://signalrdemo2.azurewebsites.net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José Ramos Sánchez</cp:lastModifiedBy>
  <cp:revision>148</cp:revision>
  <dcterms:modified xsi:type="dcterms:W3CDTF">2020-01-27T16:59:49Z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0x0101000B9EDCF03A94AC49921C3ABB7BDFCB3F</vt:lpwstr>
  </property>
</Properties>
</file>